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3" r:id="rId14"/>
    <p:sldId id="271" r:id="rId15"/>
    <p:sldId id="272" r:id="rId16"/>
    <p:sldId id="258" r:id="rId17"/>
    <p:sldId id="275" r:id="rId18"/>
    <p:sldId id="276" r:id="rId19"/>
    <p:sldId id="277" r:id="rId20"/>
    <p:sldId id="259" r:id="rId21"/>
    <p:sldId id="278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73" autoAdjust="0"/>
    <p:restoredTop sz="94660"/>
  </p:normalViewPr>
  <p:slideViewPr>
    <p:cSldViewPr>
      <p:cViewPr varScale="1">
        <p:scale>
          <a:sx n="111" d="100"/>
          <a:sy n="111" d="100"/>
        </p:scale>
        <p:origin x="-178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mailto:pochtadg@mail.r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8206680" cy="1927225"/>
          </a:xfrm>
        </p:spPr>
        <p:txBody>
          <a:bodyPr/>
          <a:lstStyle/>
          <a:p>
            <a:pPr algn="ctr"/>
            <a:r>
              <a:rPr lang="ru-RU" sz="4000" b="1" dirty="0" smtClean="0"/>
              <a:t>КЛАССИФИКАЦИЯ ПРОЦЕССОВ</a:t>
            </a:r>
            <a:endParaRPr lang="ru-RU" sz="4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/>
              <a:t>ТЕМА 3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2726426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7 kb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32656"/>
            <a:ext cx="9144000" cy="6525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25751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990600"/>
          </a:xfrm>
        </p:spPr>
        <p:txBody>
          <a:bodyPr>
            <a:noAutofit/>
          </a:bodyPr>
          <a:lstStyle/>
          <a:p>
            <a:r>
              <a:rPr lang="ru-RU" sz="2800" b="1" i="1" dirty="0"/>
              <a:t>Обеспечивающие (или вспомогательные) процессы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96752"/>
            <a:ext cx="8507288" cy="5141168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это </a:t>
            </a:r>
            <a:r>
              <a:rPr lang="ru-RU" b="1" dirty="0"/>
              <a:t>процессы, не оказывающие непосредственного влияния на стоимость продукции, но в результате их функционирования создаются необходимые условия для осуществления </a:t>
            </a:r>
            <a:r>
              <a:rPr lang="ru-RU" b="1" dirty="0" smtClean="0"/>
              <a:t>бизнес-процессов</a:t>
            </a:r>
          </a:p>
          <a:p>
            <a:endParaRPr lang="ru-RU" b="1" dirty="0"/>
          </a:p>
          <a:p>
            <a:r>
              <a:rPr lang="ru-RU" b="1" u="sng" dirty="0">
                <a:solidFill>
                  <a:srgbClr val="0070C0"/>
                </a:solidFill>
              </a:rPr>
              <a:t>И</a:t>
            </a:r>
            <a:r>
              <a:rPr lang="ru-RU" b="1" u="sng" dirty="0" smtClean="0">
                <a:solidFill>
                  <a:srgbClr val="0070C0"/>
                </a:solidFill>
              </a:rPr>
              <a:t>дентифицируются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>
                <a:solidFill>
                  <a:srgbClr val="0070C0"/>
                </a:solidFill>
              </a:rPr>
              <a:t>по преобразованию входов (сырье, материалы, </a:t>
            </a:r>
            <a:r>
              <a:rPr lang="ru-RU" b="1" dirty="0" smtClean="0">
                <a:solidFill>
                  <a:srgbClr val="0070C0"/>
                </a:solidFill>
              </a:rPr>
              <a:t>информация</a:t>
            </a:r>
            <a:r>
              <a:rPr lang="ru-RU" b="1" dirty="0">
                <a:solidFill>
                  <a:srgbClr val="0070C0"/>
                </a:solidFill>
              </a:rPr>
              <a:t>) в выходы (полупродукт, услуги) и наличию </a:t>
            </a:r>
            <a:r>
              <a:rPr lang="ru-RU" b="1" dirty="0">
                <a:solidFill>
                  <a:srgbClr val="C00000"/>
                </a:solidFill>
              </a:rPr>
              <a:t>внутреннего </a:t>
            </a:r>
            <a:r>
              <a:rPr lang="ru-RU" b="1" dirty="0" smtClean="0">
                <a:solidFill>
                  <a:srgbClr val="C00000"/>
                </a:solidFill>
              </a:rPr>
              <a:t>потребителя</a:t>
            </a:r>
            <a:endParaRPr lang="ru-RU" b="1" dirty="0" smtClean="0">
              <a:solidFill>
                <a:srgbClr val="C00000"/>
              </a:solidFill>
            </a:endParaRPr>
          </a:p>
          <a:p>
            <a:endParaRPr lang="ru-RU" b="1" dirty="0" smtClean="0"/>
          </a:p>
          <a:p>
            <a:r>
              <a:rPr lang="ru-RU" b="1" u="sng" dirty="0">
                <a:solidFill>
                  <a:srgbClr val="00B050"/>
                </a:solidFill>
              </a:rPr>
              <a:t>Результат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b="1" dirty="0">
                <a:solidFill>
                  <a:srgbClr val="00B050"/>
                </a:solidFill>
              </a:rPr>
              <a:t>вспомогательных производственных процессов на-</a:t>
            </a:r>
            <a:r>
              <a:rPr lang="ru-RU" b="1" dirty="0" err="1">
                <a:solidFill>
                  <a:srgbClr val="00B050"/>
                </a:solidFill>
              </a:rPr>
              <a:t>правлен</a:t>
            </a:r>
            <a:r>
              <a:rPr lang="ru-RU" b="1" dirty="0">
                <a:solidFill>
                  <a:srgbClr val="00B050"/>
                </a:solidFill>
              </a:rPr>
              <a:t> на обеспечение процесса выпуска продукции и не включается впоследствии в состав конечной </a:t>
            </a:r>
            <a:r>
              <a:rPr lang="ru-RU" b="1" dirty="0" smtClean="0">
                <a:solidFill>
                  <a:srgbClr val="00B050"/>
                </a:solidFill>
              </a:rPr>
              <a:t>продукции</a:t>
            </a: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081036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1" dirty="0" smtClean="0"/>
              <a:t>Процессы </a:t>
            </a:r>
            <a:r>
              <a:rPr lang="ru-RU" sz="3200" b="1" i="1" dirty="0"/>
              <a:t>менеджмента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876800"/>
          </a:xfrm>
        </p:spPr>
        <p:txBody>
          <a:bodyPr/>
          <a:lstStyle/>
          <a:p>
            <a:r>
              <a:rPr lang="ru-RU" dirty="0" smtClean="0"/>
              <a:t>призваны </a:t>
            </a:r>
            <a:r>
              <a:rPr lang="ru-RU" dirty="0"/>
              <a:t>обеспечивать постановку и реализацию целей и задач организации, а </a:t>
            </a:r>
            <a:r>
              <a:rPr lang="ru-RU" dirty="0" smtClean="0"/>
              <a:t>также </a:t>
            </a:r>
            <a:r>
              <a:rPr lang="ru-RU" dirty="0"/>
              <a:t>взаимосвязь и оптимизацию всех процессов </a:t>
            </a:r>
            <a:r>
              <a:rPr lang="ru-RU" dirty="0" smtClean="0"/>
              <a:t>компании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b="1" i="1" u="sng" dirty="0" smtClean="0">
                <a:solidFill>
                  <a:srgbClr val="002060"/>
                </a:solidFill>
              </a:rPr>
              <a:t>Характерные особенности процессов управления:</a:t>
            </a:r>
          </a:p>
          <a:p>
            <a:pPr marL="457200" indent="-457200">
              <a:buAutoNum type="arabicPeriod"/>
            </a:pPr>
            <a:r>
              <a:rPr lang="ru-RU" b="1" dirty="0" smtClean="0"/>
              <a:t>не </a:t>
            </a:r>
            <a:r>
              <a:rPr lang="ru-RU" b="1" dirty="0"/>
              <a:t>имеют внешнего </a:t>
            </a:r>
            <a:r>
              <a:rPr lang="ru-RU" b="1" dirty="0" smtClean="0"/>
              <a:t>потребителя</a:t>
            </a:r>
          </a:p>
          <a:p>
            <a:pPr marL="457200" indent="-457200">
              <a:buAutoNum type="arabicPeriod"/>
            </a:pPr>
            <a:r>
              <a:rPr lang="ru-RU" b="1" dirty="0" smtClean="0"/>
              <a:t> </a:t>
            </a:r>
            <a:r>
              <a:rPr lang="ru-RU" b="1" dirty="0"/>
              <a:t>не связаны с конкретными характеристиками отдельного вида </a:t>
            </a:r>
            <a:r>
              <a:rPr lang="ru-RU" b="1" dirty="0" smtClean="0"/>
              <a:t>продукции</a:t>
            </a:r>
          </a:p>
          <a:p>
            <a:pPr marL="457200" indent="-457200">
              <a:buAutoNum type="arabicPeriod"/>
            </a:pPr>
            <a:r>
              <a:rPr lang="ru-RU" b="1" dirty="0" smtClean="0"/>
              <a:t> </a:t>
            </a:r>
            <a:r>
              <a:rPr lang="ru-RU" b="1" dirty="0"/>
              <a:t>обеспечивают достижение общих целей организации, целей производственных процессов и целей постоянного улучшения</a:t>
            </a:r>
            <a:endParaRPr lang="ru-RU" b="1" i="1" u="sng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0028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96751"/>
            <a:ext cx="9188998" cy="4341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228315"/>
            <a:ext cx="8784976" cy="4845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36809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u="sng" dirty="0" smtClean="0"/>
              <a:t>4. Классификация </a:t>
            </a:r>
            <a:r>
              <a:rPr lang="ru-RU" sz="3200" b="1" u="sng" dirty="0"/>
              <a:t>согласно </a:t>
            </a:r>
            <a:r>
              <a:rPr lang="ru-RU" sz="3200" b="1" u="sng" dirty="0" err="1"/>
              <a:t>госстандарту</a:t>
            </a:r>
            <a:r>
              <a:rPr lang="ru-RU" sz="3200" b="1" u="sng" dirty="0"/>
              <a:t> </a:t>
            </a:r>
            <a:r>
              <a:rPr lang="ru-RU" sz="3200" b="1" u="sng" dirty="0" smtClean="0"/>
              <a:t/>
            </a:r>
            <a:br>
              <a:rPr lang="ru-RU" sz="3200" b="1" u="sng" dirty="0" smtClean="0"/>
            </a:br>
            <a:r>
              <a:rPr lang="ru-RU" sz="3200" b="1" u="sng" dirty="0" smtClean="0"/>
              <a:t>(</a:t>
            </a:r>
            <a:r>
              <a:rPr lang="ru-RU" sz="3200" b="1" u="sng" dirty="0"/>
              <a:t>ГОСТ Р ИСО серии 9001</a:t>
            </a:r>
            <a:r>
              <a:rPr lang="ru-RU" sz="3200" b="1" u="sng" dirty="0" smtClean="0"/>
              <a:t>)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ru-RU" b="1" dirty="0" smtClean="0"/>
          </a:p>
          <a:p>
            <a:pPr lvl="0"/>
            <a:r>
              <a:rPr lang="ru-RU" b="1" dirty="0" smtClean="0"/>
              <a:t>управленческой </a:t>
            </a:r>
            <a:r>
              <a:rPr lang="ru-RU" b="1" dirty="0"/>
              <a:t>деятельности </a:t>
            </a:r>
            <a:r>
              <a:rPr lang="ru-RU" b="1" dirty="0" smtClean="0"/>
              <a:t>руководства</a:t>
            </a:r>
            <a:endParaRPr lang="ru-RU" b="1" dirty="0"/>
          </a:p>
          <a:p>
            <a:pPr lvl="0"/>
            <a:r>
              <a:rPr lang="ru-RU" b="1" dirty="0"/>
              <a:t>обеспечения </a:t>
            </a:r>
            <a:r>
              <a:rPr lang="ru-RU" b="1" dirty="0" smtClean="0"/>
              <a:t>ресурсами</a:t>
            </a:r>
            <a:endParaRPr lang="ru-RU" b="1" dirty="0"/>
          </a:p>
          <a:p>
            <a:pPr lvl="0"/>
            <a:r>
              <a:rPr lang="ru-RU" b="1" dirty="0"/>
              <a:t>жизненного цикла </a:t>
            </a:r>
            <a:r>
              <a:rPr lang="ru-RU" b="1" dirty="0" smtClean="0"/>
              <a:t>продукции</a:t>
            </a:r>
            <a:endParaRPr lang="ru-RU" b="1" dirty="0"/>
          </a:p>
          <a:p>
            <a:r>
              <a:rPr lang="ru-RU" b="1" dirty="0"/>
              <a:t>измерения, анализа и улучшения</a:t>
            </a:r>
          </a:p>
        </p:txBody>
      </p:sp>
    </p:spTree>
    <p:extLst>
      <p:ext uri="{BB962C8B-B14F-4D97-AF65-F5344CB8AC3E}">
        <p14:creationId xmlns:p14="http://schemas.microsoft.com/office/powerpoint/2010/main" val="1406234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/>
              <a:t>5. </a:t>
            </a:r>
            <a:r>
              <a:rPr lang="ru-RU" sz="3200" b="1" dirty="0" smtClean="0"/>
              <a:t>Декомпозиция процессов п</a:t>
            </a:r>
            <a:r>
              <a:rPr lang="ru-RU" sz="3200" b="1" u="sng" dirty="0" smtClean="0"/>
              <a:t>о уровням:</a:t>
            </a:r>
            <a:endParaRPr lang="ru-RU" sz="3200" dirty="0"/>
          </a:p>
        </p:txBody>
      </p:sp>
      <p:pic>
        <p:nvPicPr>
          <p:cNvPr id="4" name="Рисунок 3" descr="УПРАВЛЕНИЕ ПРОЦЕССАМИ. Кошкарева Н. В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3608" y="1490964"/>
            <a:ext cx="7344816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403648" y="5013176"/>
            <a:ext cx="10926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Верхний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5443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УПРАВЛЕНИЕ ПРОЦЕССАМИ. Кошкарева Н. В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4088" y="3234863"/>
            <a:ext cx="2160240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90600"/>
          </a:xfrm>
        </p:spPr>
        <p:txBody>
          <a:bodyPr>
            <a:normAutofit/>
          </a:bodyPr>
          <a:lstStyle/>
          <a:p>
            <a:r>
              <a:rPr lang="ru-RU" sz="3200" b="1" u="sng" dirty="0" smtClean="0"/>
              <a:t>6. По взаимодействию</a:t>
            </a:r>
            <a:r>
              <a:rPr lang="ru-RU" sz="3200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052736"/>
            <a:ext cx="8640960" cy="4876800"/>
          </a:xfrm>
        </p:spPr>
        <p:txBody>
          <a:bodyPr/>
          <a:lstStyle/>
          <a:p>
            <a:r>
              <a:rPr lang="ru-RU" dirty="0" smtClean="0"/>
              <a:t>1. Процессы</a:t>
            </a:r>
            <a:r>
              <a:rPr lang="ru-RU" dirty="0"/>
              <a:t>, имеющие взаимосвязь по </a:t>
            </a:r>
            <a:r>
              <a:rPr lang="ru-RU" dirty="0" smtClean="0"/>
              <a:t>управлению</a:t>
            </a:r>
          </a:p>
          <a:p>
            <a:r>
              <a:rPr lang="ru-RU" dirty="0" smtClean="0"/>
              <a:t>2. </a:t>
            </a:r>
            <a:r>
              <a:rPr lang="ru-RU" dirty="0"/>
              <a:t>Процессы, имеющие взаимосвязь по </a:t>
            </a:r>
            <a:r>
              <a:rPr lang="ru-RU" dirty="0" smtClean="0"/>
              <a:t>входу</a:t>
            </a:r>
          </a:p>
          <a:p>
            <a:r>
              <a:rPr lang="ru-RU" dirty="0" smtClean="0"/>
              <a:t>3. </a:t>
            </a:r>
            <a:r>
              <a:rPr lang="ru-RU" dirty="0"/>
              <a:t>Процессы, имеющие обратную связь по </a:t>
            </a:r>
            <a:r>
              <a:rPr lang="ru-RU" dirty="0" smtClean="0"/>
              <a:t>управлению</a:t>
            </a:r>
          </a:p>
          <a:p>
            <a:r>
              <a:rPr lang="ru-RU" dirty="0" smtClean="0"/>
              <a:t>4. </a:t>
            </a:r>
            <a:r>
              <a:rPr lang="ru-RU" dirty="0"/>
              <a:t>Процессы, имеющие обратную связь по </a:t>
            </a:r>
            <a:r>
              <a:rPr lang="ru-RU" dirty="0" smtClean="0"/>
              <a:t>входу</a:t>
            </a:r>
          </a:p>
          <a:p>
            <a:r>
              <a:rPr lang="ru-RU" dirty="0" smtClean="0"/>
              <a:t>5. Процессы</a:t>
            </a:r>
            <a:r>
              <a:rPr lang="ru-RU" dirty="0"/>
              <a:t>, имеющие взаимосвязь «выход-механизм»</a:t>
            </a:r>
          </a:p>
        </p:txBody>
      </p:sp>
      <p:pic>
        <p:nvPicPr>
          <p:cNvPr id="8" name="Рисунок 7" descr="УПРАВЛЕНИЕ ПРОЦЕССАМИ. Кошкарева Н. В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2618" y="3284984"/>
            <a:ext cx="2736304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УПРАВЛЕНИЕ ПРОЦЕССАМИ. Кошкарева Н. В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71800" y="3284984"/>
            <a:ext cx="2448272" cy="1411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УПРАВЛЕНИЕ ПРОЦЕССАМИ. Кошкарева Н. В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3528" y="4886467"/>
            <a:ext cx="3672408" cy="16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Рисунок 11" descr="УПРАВЛЕНИЕ ПРОЦЕССАМИ. Кошкарева Н. В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496172" y="4869160"/>
            <a:ext cx="2668116" cy="1414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30081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7. Классификация процессов по Д. </a:t>
            </a:r>
            <a:r>
              <a:rPr lang="ru-RU" sz="3200" b="1" dirty="0" err="1" smtClean="0"/>
              <a:t>Гарвину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980728"/>
            <a:ext cx="9036496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</a:rPr>
              <a:t>Все </a:t>
            </a:r>
            <a:r>
              <a:rPr lang="ru-RU" b="1" dirty="0">
                <a:solidFill>
                  <a:srgbClr val="002060"/>
                </a:solidFill>
              </a:rPr>
              <a:t>процессы организации разделяются </a:t>
            </a:r>
            <a:r>
              <a:rPr lang="ru-RU" b="1" dirty="0" smtClean="0">
                <a:solidFill>
                  <a:srgbClr val="002060"/>
                </a:solidFill>
              </a:rPr>
              <a:t>на</a:t>
            </a: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i="1" u="sng" dirty="0" smtClean="0">
                <a:solidFill>
                  <a:srgbClr val="C00000"/>
                </a:solidFill>
              </a:rPr>
              <a:t>три категории</a:t>
            </a:r>
            <a:r>
              <a:rPr lang="ru-RU" b="1" i="1" u="sng" dirty="0">
                <a:solidFill>
                  <a:srgbClr val="C00000"/>
                </a:solidFill>
              </a:rPr>
              <a:t>: </a:t>
            </a:r>
            <a:endParaRPr lang="ru-RU" b="1" i="1" u="sng" dirty="0" smtClean="0">
              <a:solidFill>
                <a:srgbClr val="C00000"/>
              </a:solidFill>
            </a:endParaRPr>
          </a:p>
          <a:p>
            <a:r>
              <a:rPr lang="ru-RU" b="1" i="1" dirty="0" smtClean="0">
                <a:solidFill>
                  <a:srgbClr val="002060"/>
                </a:solidFill>
              </a:rPr>
              <a:t>рабочие процессы</a:t>
            </a:r>
          </a:p>
          <a:p>
            <a:r>
              <a:rPr lang="ru-RU" b="1" i="1" dirty="0" smtClean="0">
                <a:solidFill>
                  <a:srgbClr val="002060"/>
                </a:solidFill>
              </a:rPr>
              <a:t>поведенческие процессы</a:t>
            </a:r>
          </a:p>
          <a:p>
            <a:r>
              <a:rPr lang="ru-RU" b="1" i="1" dirty="0" smtClean="0">
                <a:solidFill>
                  <a:srgbClr val="002060"/>
                </a:solidFill>
              </a:rPr>
              <a:t>процессы изменений</a:t>
            </a:r>
          </a:p>
          <a:p>
            <a:endParaRPr lang="ru-RU" b="1" i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b="1" i="1" dirty="0"/>
              <a:t>Собственно рабочие процессы</a:t>
            </a:r>
            <a:r>
              <a:rPr lang="ru-RU" dirty="0"/>
              <a:t> – это процессы, которые создают, производят и представляют ту продукцию и услуги, которые нужны </a:t>
            </a:r>
            <a:r>
              <a:rPr lang="ru-RU" dirty="0" smtClean="0"/>
              <a:t>потребителю</a:t>
            </a:r>
          </a:p>
          <a:p>
            <a:pPr marL="0" indent="0">
              <a:buNone/>
            </a:pPr>
            <a:r>
              <a:rPr lang="ru-RU" b="1" i="1" dirty="0" smtClean="0"/>
              <a:t>Административные</a:t>
            </a:r>
            <a:r>
              <a:rPr lang="ru-RU" dirty="0" smtClean="0"/>
              <a:t> </a:t>
            </a:r>
            <a:r>
              <a:rPr lang="ru-RU" b="1" i="1" dirty="0"/>
              <a:t>рабочие процессы </a:t>
            </a:r>
            <a:r>
              <a:rPr lang="ru-RU" dirty="0"/>
              <a:t>– это процессы, которые не производят на выходе то, что хочет потребитель, но </a:t>
            </a:r>
            <a:r>
              <a:rPr lang="ru-RU" dirty="0" smtClean="0"/>
              <a:t>необходимы для </a:t>
            </a:r>
            <a:r>
              <a:rPr lang="ru-RU" dirty="0"/>
              <a:t>управления бизнесом</a:t>
            </a:r>
            <a:endParaRPr lang="ru-RU" b="1" i="1" u="sng" dirty="0">
              <a:solidFill>
                <a:srgbClr val="C00000"/>
              </a:solidFill>
            </a:endParaRPr>
          </a:p>
          <a:p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" name="Стрелка углом 3"/>
          <p:cNvSpPr/>
          <p:nvPr/>
        </p:nvSpPr>
        <p:spPr>
          <a:xfrm rot="5400000">
            <a:off x="3995936" y="1340768"/>
            <a:ext cx="864096" cy="2016224"/>
          </a:xfrm>
          <a:prstGeom prst="ben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8217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533400"/>
            <a:ext cx="9036496" cy="990600"/>
          </a:xfrm>
        </p:spPr>
        <p:txBody>
          <a:bodyPr>
            <a:noAutofit/>
          </a:bodyPr>
          <a:lstStyle/>
          <a:p>
            <a:r>
              <a:rPr lang="ru-RU" sz="2400" b="1" i="1" dirty="0" smtClean="0"/>
              <a:t>Поведенческие </a:t>
            </a:r>
            <a:r>
              <a:rPr lang="ru-RU" sz="2400" b="1" i="1" dirty="0"/>
              <a:t>процессы</a:t>
            </a:r>
            <a:r>
              <a:rPr lang="ru-RU" sz="2400" dirty="0"/>
              <a:t> </a:t>
            </a:r>
            <a:r>
              <a:rPr lang="ru-RU" sz="2400" dirty="0" smtClean="0"/>
              <a:t>- последовательность </a:t>
            </a:r>
            <a:r>
              <a:rPr lang="ru-RU" sz="2400" dirty="0"/>
              <a:t>шагов, используемых для осуществления </a:t>
            </a:r>
            <a:r>
              <a:rPr lang="ru-RU" sz="2400" dirty="0" smtClean="0"/>
              <a:t>когнитивных </a:t>
            </a:r>
            <a:r>
              <a:rPr lang="ru-RU" sz="2400" dirty="0"/>
              <a:t>и межличностных аспектов работы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628800"/>
            <a:ext cx="9036496" cy="496855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b="1" i="1" u="sng" dirty="0" smtClean="0">
                <a:solidFill>
                  <a:srgbClr val="C00000"/>
                </a:solidFill>
              </a:rPr>
              <a:t>Подразделяются на: </a:t>
            </a:r>
          </a:p>
          <a:p>
            <a:pPr marL="0" indent="0">
              <a:buNone/>
            </a:pPr>
            <a:r>
              <a:rPr lang="ru-RU" b="1" i="1" dirty="0" smtClean="0"/>
              <a:t>процессы </a:t>
            </a:r>
            <a:r>
              <a:rPr lang="ru-RU" b="1" i="1" dirty="0"/>
              <a:t>принятия </a:t>
            </a:r>
            <a:r>
              <a:rPr lang="ru-RU" b="1" i="1" dirty="0" smtClean="0"/>
              <a:t>решений</a:t>
            </a:r>
          </a:p>
          <a:p>
            <a:pPr marL="0" indent="0">
              <a:buNone/>
            </a:pPr>
            <a:r>
              <a:rPr lang="ru-RU" b="1" i="1" dirty="0" smtClean="0"/>
              <a:t>коммуникативные процессы</a:t>
            </a:r>
          </a:p>
          <a:p>
            <a:pPr marL="0" indent="0">
              <a:buNone/>
            </a:pPr>
            <a:r>
              <a:rPr lang="ru-RU" b="1" i="1" dirty="0" smtClean="0"/>
              <a:t>процессы обучения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b="1" dirty="0">
                <a:solidFill>
                  <a:srgbClr val="0070C0"/>
                </a:solidFill>
              </a:rPr>
              <a:t>Все они включают сбор, передачу и интерпретацию информации, а также формы межличностных </a:t>
            </a:r>
            <a:r>
              <a:rPr lang="ru-RU" b="1" dirty="0" smtClean="0">
                <a:solidFill>
                  <a:srgbClr val="0070C0"/>
                </a:solidFill>
              </a:rPr>
              <a:t>взаимоотношений</a:t>
            </a:r>
            <a:endParaRPr lang="ru-RU" b="1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ru-RU" b="1" i="1" u="sng" dirty="0" smtClean="0">
                <a:solidFill>
                  <a:srgbClr val="C00000"/>
                </a:solidFill>
              </a:rPr>
              <a:t>Обладают </a:t>
            </a:r>
            <a:r>
              <a:rPr lang="ru-RU" b="1" i="1" u="sng" dirty="0">
                <a:solidFill>
                  <a:srgbClr val="C00000"/>
                </a:solidFill>
              </a:rPr>
              <a:t>рядом характеристик:</a:t>
            </a:r>
          </a:p>
          <a:p>
            <a:r>
              <a:rPr lang="ru-RU" dirty="0"/>
              <a:t> </a:t>
            </a:r>
            <a:r>
              <a:rPr lang="ru-RU" dirty="0" smtClean="0"/>
              <a:t>являются </a:t>
            </a:r>
            <a:r>
              <a:rPr lang="ru-RU" dirty="0"/>
              <a:t>генерализацией, основанной на наблюдениях за повседневной работой, </a:t>
            </a:r>
          </a:p>
          <a:p>
            <a:r>
              <a:rPr lang="ru-RU" dirty="0" smtClean="0"/>
              <a:t>не </a:t>
            </a:r>
            <a:r>
              <a:rPr lang="ru-RU" dirty="0"/>
              <a:t>существуют независимо от тех рабочих процессов, в которых они </a:t>
            </a:r>
            <a:r>
              <a:rPr lang="ru-RU" dirty="0" smtClean="0"/>
              <a:t>появились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5737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990600"/>
          </a:xfrm>
        </p:spPr>
        <p:txBody>
          <a:bodyPr>
            <a:normAutofit/>
          </a:bodyPr>
          <a:lstStyle/>
          <a:p>
            <a:r>
              <a:rPr lang="ru-RU" sz="3200" b="1" i="1" u="sng" dirty="0" smtClean="0"/>
              <a:t>Процессы </a:t>
            </a:r>
            <a:r>
              <a:rPr lang="ru-RU" sz="3200" b="1" i="1" u="sng" dirty="0"/>
              <a:t>изменения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96752"/>
            <a:ext cx="8640960" cy="4876800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Делятся </a:t>
            </a:r>
            <a:r>
              <a:rPr lang="ru-RU" dirty="0"/>
              <a:t>на две широкие категории: </a:t>
            </a:r>
            <a:endParaRPr lang="ru-RU" dirty="0" smtClean="0"/>
          </a:p>
          <a:p>
            <a:pPr marL="0" indent="0">
              <a:buNone/>
            </a:pPr>
            <a:r>
              <a:rPr lang="ru-RU" b="1" i="1" dirty="0" smtClean="0"/>
              <a:t>автономные </a:t>
            </a:r>
            <a:r>
              <a:rPr lang="ru-RU" b="1" i="1" dirty="0"/>
              <a:t>и </a:t>
            </a:r>
            <a:r>
              <a:rPr lang="ru-RU" b="1" i="1" dirty="0" smtClean="0"/>
              <a:t>индуцированные</a:t>
            </a:r>
            <a:endParaRPr lang="ru-RU" dirty="0"/>
          </a:p>
          <a:p>
            <a:pPr marL="0" indent="0">
              <a:buNone/>
            </a:pPr>
            <a:endParaRPr lang="ru-RU" b="1" i="1" dirty="0" smtClean="0"/>
          </a:p>
          <a:p>
            <a:pPr marL="0" indent="0">
              <a:buNone/>
            </a:pPr>
            <a:r>
              <a:rPr lang="ru-RU" b="1" i="1" dirty="0" smtClean="0"/>
              <a:t>Автономные</a:t>
            </a:r>
            <a:r>
              <a:rPr lang="ru-RU" dirty="0" smtClean="0"/>
              <a:t> </a:t>
            </a:r>
            <a:r>
              <a:rPr lang="ru-RU" b="1" i="1" dirty="0"/>
              <a:t>процессы</a:t>
            </a:r>
            <a:r>
              <a:rPr lang="ru-RU" dirty="0"/>
              <a:t> ведут свою </a:t>
            </a:r>
            <a:r>
              <a:rPr lang="ru-RU" dirty="0" smtClean="0"/>
              <a:t>собственную жизнь, </a:t>
            </a:r>
            <a:r>
              <a:rPr lang="ru-RU" dirty="0" err="1" smtClean="0"/>
              <a:t>фунционируют</a:t>
            </a:r>
            <a:r>
              <a:rPr lang="ru-RU" dirty="0" smtClean="0"/>
              <a:t> вследствие внутренней </a:t>
            </a:r>
            <a:r>
              <a:rPr lang="ru-RU" dirty="0"/>
              <a:t>динамики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b="1" i="1" dirty="0" smtClean="0"/>
              <a:t>Индуцированные </a:t>
            </a:r>
            <a:r>
              <a:rPr lang="ru-RU" b="1" i="1" dirty="0"/>
              <a:t>процессы изменений </a:t>
            </a:r>
            <a:r>
              <a:rPr lang="ru-RU" dirty="0"/>
              <a:t>происходят не естественно, а создаются, исходя из внешних предпосылок и стратегии развития организаций, поэтому в эту категорию попадает вся плановая деятельность по </a:t>
            </a:r>
            <a:r>
              <a:rPr lang="ru-RU" i="1" dirty="0"/>
              <a:t>процессам </a:t>
            </a:r>
            <a:r>
              <a:rPr lang="ru-RU" dirty="0"/>
              <a:t>изменения</a:t>
            </a:r>
          </a:p>
        </p:txBody>
      </p:sp>
    </p:spTree>
    <p:extLst>
      <p:ext uri="{BB962C8B-B14F-4D97-AF65-F5344CB8AC3E}">
        <p14:creationId xmlns:p14="http://schemas.microsoft.com/office/powerpoint/2010/main" val="3107008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/>
              <a:t>Переход предприятия к процессно-ориентированному управлению предполагает: 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5" name="Овал 4"/>
          <p:cNvSpPr/>
          <p:nvPr/>
        </p:nvSpPr>
        <p:spPr>
          <a:xfrm>
            <a:off x="323528" y="1412776"/>
            <a:ext cx="5184576" cy="936104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b="1" dirty="0"/>
              <a:t>идентификацию </a:t>
            </a:r>
            <a:r>
              <a:rPr lang="ru-RU" b="1" dirty="0" smtClean="0"/>
              <a:t>процессов</a:t>
            </a:r>
          </a:p>
          <a:p>
            <a:pPr marL="0" lvl="0" indent="0">
              <a:buNone/>
            </a:pPr>
            <a:endParaRPr lang="ru-RU" b="1" dirty="0"/>
          </a:p>
          <a:p>
            <a:pPr lvl="0"/>
            <a:r>
              <a:rPr lang="ru-RU" b="1" dirty="0"/>
              <a:t>развертывание </a:t>
            </a:r>
            <a:r>
              <a:rPr lang="ru-RU" b="1" dirty="0" smtClean="0"/>
              <a:t>процессов</a:t>
            </a:r>
          </a:p>
          <a:p>
            <a:pPr marL="0" lvl="0" indent="0">
              <a:buNone/>
            </a:pPr>
            <a:endParaRPr lang="ru-RU" b="1" dirty="0"/>
          </a:p>
          <a:p>
            <a:pPr lvl="0"/>
            <a:r>
              <a:rPr lang="ru-RU" b="1" dirty="0"/>
              <a:t>документирование </a:t>
            </a:r>
            <a:r>
              <a:rPr lang="ru-RU" b="1" dirty="0" smtClean="0"/>
              <a:t>процессов</a:t>
            </a:r>
          </a:p>
          <a:p>
            <a:pPr marL="0" lvl="0" indent="0">
              <a:buNone/>
            </a:pPr>
            <a:endParaRPr lang="ru-RU" b="1" dirty="0"/>
          </a:p>
          <a:p>
            <a:pPr lvl="0" algn="just"/>
            <a:r>
              <a:rPr lang="ru-RU" b="1" dirty="0"/>
              <a:t>определение последовательности и взаимодействия </a:t>
            </a:r>
            <a:r>
              <a:rPr lang="ru-RU" b="1" dirty="0" smtClean="0"/>
              <a:t>процессов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570182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20688"/>
            <a:ext cx="8748464" cy="623731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04978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Процессная модель Д. </a:t>
            </a:r>
            <a:r>
              <a:rPr lang="ru-RU" sz="3200" dirty="0" err="1" smtClean="0"/>
              <a:t>Гарвина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979808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484784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Классификация бизнес-процессов по </a:t>
            </a:r>
            <a:r>
              <a:rPr lang="ru-RU" dirty="0" err="1" smtClean="0"/>
              <a:t>Гарвину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>
                <a:solidFill>
                  <a:srgbClr val="C00000"/>
                </a:solidFill>
              </a:rPr>
              <a:t>Классификация бизнес-процессов по </a:t>
            </a:r>
            <a:r>
              <a:rPr lang="ru-RU" dirty="0" smtClean="0">
                <a:solidFill>
                  <a:srgbClr val="C00000"/>
                </a:solidFill>
              </a:rPr>
              <a:t>Портеру</a:t>
            </a:r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947070"/>
            <a:ext cx="8229600" cy="3146226"/>
          </a:xfrm>
        </p:spPr>
        <p:txBody>
          <a:bodyPr>
            <a:normAutofit fontScale="62500" lnSpcReduction="20000"/>
          </a:bodyPr>
          <a:lstStyle/>
          <a:p>
            <a:pPr algn="ctr"/>
            <a:r>
              <a:rPr lang="en-US" sz="6600" b="1" dirty="0" smtClean="0">
                <a:hlinkClick r:id="rId2"/>
              </a:rPr>
              <a:t>pochtadg@mail.ru</a:t>
            </a:r>
            <a:endParaRPr lang="ru-RU" sz="6600" b="1" dirty="0" smtClean="0"/>
          </a:p>
          <a:p>
            <a:pPr algn="ctr"/>
            <a:endParaRPr lang="ru-RU" sz="6600" b="1" dirty="0" smtClean="0"/>
          </a:p>
          <a:p>
            <a:pPr algn="ctr"/>
            <a:r>
              <a:rPr lang="ru-RU" sz="6600" b="1" dirty="0" smtClean="0"/>
              <a:t>До 15.04.2022 выслать на почту модель бизнес-процессов !!!</a:t>
            </a:r>
            <a:endParaRPr lang="ru-RU" sz="6600" b="1" dirty="0"/>
          </a:p>
        </p:txBody>
      </p:sp>
    </p:spTree>
    <p:extLst>
      <p:ext uri="{BB962C8B-B14F-4D97-AF65-F5344CB8AC3E}">
        <p14:creationId xmlns:p14="http://schemas.microsoft.com/office/powerpoint/2010/main" val="841388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90600"/>
          </a:xfrm>
        </p:spPr>
        <p:txBody>
          <a:bodyPr>
            <a:normAutofit/>
          </a:bodyPr>
          <a:lstStyle/>
          <a:p>
            <a:r>
              <a:rPr lang="ru-RU" b="1" dirty="0"/>
              <a:t>Классификация </a:t>
            </a:r>
            <a:r>
              <a:rPr lang="ru-RU" b="1" dirty="0" smtClean="0"/>
              <a:t>процессов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6104" y="980728"/>
            <a:ext cx="8651304" cy="4876800"/>
          </a:xfrm>
        </p:spPr>
        <p:txBody>
          <a:bodyPr/>
          <a:lstStyle/>
          <a:p>
            <a:pPr marL="0" indent="0">
              <a:buNone/>
            </a:pPr>
            <a:r>
              <a:rPr lang="ru-RU" sz="2800" dirty="0" smtClean="0"/>
              <a:t>это </a:t>
            </a:r>
            <a:r>
              <a:rPr lang="ru-RU" sz="2800" dirty="0"/>
              <a:t>система, по которой осуществляется </a:t>
            </a:r>
            <a:r>
              <a:rPr lang="ru-RU" sz="2800" dirty="0" smtClean="0"/>
              <a:t>отнесение </a:t>
            </a:r>
            <a:r>
              <a:rPr lang="ru-RU" sz="2800" dirty="0"/>
              <a:t>процессов, составляющих деятельность организации, к различным </a:t>
            </a:r>
            <a:r>
              <a:rPr lang="ru-RU" sz="2800" dirty="0" smtClean="0"/>
              <a:t>классам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45715" y="2523213"/>
            <a:ext cx="89644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b="1" dirty="0" smtClean="0">
                <a:solidFill>
                  <a:srgbClr val="002060"/>
                </a:solidFill>
              </a:rPr>
              <a:t>1. </a:t>
            </a:r>
            <a:r>
              <a:rPr lang="ru-RU" sz="2400" b="1" u="sng" dirty="0" smtClean="0">
                <a:solidFill>
                  <a:srgbClr val="002060"/>
                </a:solidFill>
              </a:rPr>
              <a:t>Исходя </a:t>
            </a:r>
            <a:r>
              <a:rPr lang="ru-RU" sz="2400" b="1" u="sng" dirty="0">
                <a:solidFill>
                  <a:srgbClr val="002060"/>
                </a:solidFill>
              </a:rPr>
              <a:t>из миссии и видения организации выделяют</a:t>
            </a:r>
            <a:r>
              <a:rPr lang="ru-RU" sz="2400" b="1" dirty="0" smtClean="0">
                <a:solidFill>
                  <a:srgbClr val="002060"/>
                </a:solidFill>
              </a:rPr>
              <a:t>:</a:t>
            </a:r>
          </a:p>
          <a:p>
            <a:r>
              <a:rPr lang="ru-RU" sz="2400" b="1" dirty="0">
                <a:solidFill>
                  <a:srgbClr val="002060"/>
                </a:solidFill>
              </a:rPr>
              <a:t>	</a:t>
            </a:r>
            <a:r>
              <a:rPr lang="ru-RU" sz="2400" b="1" dirty="0" smtClean="0">
                <a:solidFill>
                  <a:srgbClr val="002060"/>
                </a:solidFill>
              </a:rPr>
              <a:t>- </a:t>
            </a:r>
            <a:r>
              <a:rPr lang="ru-RU" sz="2400" b="1" dirty="0">
                <a:solidFill>
                  <a:srgbClr val="002060"/>
                </a:solidFill>
              </a:rPr>
              <a:t>основные </a:t>
            </a:r>
            <a:r>
              <a:rPr lang="ru-RU" sz="2400" b="1" dirty="0" smtClean="0">
                <a:solidFill>
                  <a:srgbClr val="002060"/>
                </a:solidFill>
              </a:rPr>
              <a:t>бизнес-процессы 	</a:t>
            </a:r>
          </a:p>
          <a:p>
            <a:r>
              <a:rPr lang="ru-RU" sz="2400" b="1" dirty="0">
                <a:solidFill>
                  <a:srgbClr val="002060"/>
                </a:solidFill>
              </a:rPr>
              <a:t>	</a:t>
            </a:r>
            <a:r>
              <a:rPr lang="ru-RU" sz="2400" b="1" dirty="0" smtClean="0">
                <a:solidFill>
                  <a:srgbClr val="002060"/>
                </a:solidFill>
              </a:rPr>
              <a:t>- критические </a:t>
            </a:r>
            <a:r>
              <a:rPr lang="ru-RU" sz="2400" b="1" dirty="0">
                <a:solidFill>
                  <a:srgbClr val="002060"/>
                </a:solidFill>
              </a:rPr>
              <a:t>процессы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8491" y="3723542"/>
            <a:ext cx="8798935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 smtClean="0"/>
              <a:t>Определение </a:t>
            </a:r>
            <a:r>
              <a:rPr lang="ru-RU" sz="2400" b="1" u="sng" dirty="0"/>
              <a:t>состава основных процессов </a:t>
            </a:r>
            <a:r>
              <a:rPr lang="ru-RU" sz="2400" b="1" u="sng" dirty="0" smtClean="0"/>
              <a:t>происходит </a:t>
            </a:r>
            <a:r>
              <a:rPr lang="ru-RU" sz="2400" b="1" u="sng" dirty="0"/>
              <a:t>на основе </a:t>
            </a:r>
            <a:r>
              <a:rPr lang="ru-RU" sz="2400" b="1" u="sng" dirty="0" smtClean="0"/>
              <a:t>следующих идентифицирующих признаков: </a:t>
            </a:r>
          </a:p>
          <a:p>
            <a:endParaRPr lang="ru-RU" dirty="0"/>
          </a:p>
          <a:p>
            <a:r>
              <a:rPr lang="ru-RU" sz="2400" b="1" dirty="0">
                <a:solidFill>
                  <a:srgbClr val="002060"/>
                </a:solidFill>
              </a:rPr>
              <a:t> - наличие совокупности взаимосвязанных и взаимодействующих </a:t>
            </a:r>
            <a:r>
              <a:rPr lang="ru-RU" sz="2400" b="1" dirty="0" smtClean="0">
                <a:solidFill>
                  <a:srgbClr val="002060"/>
                </a:solidFill>
              </a:rPr>
              <a:t>видов  </a:t>
            </a:r>
            <a:r>
              <a:rPr lang="ru-RU" sz="2400" b="1" dirty="0">
                <a:solidFill>
                  <a:srgbClr val="002060"/>
                </a:solidFill>
              </a:rPr>
              <a:t>деятельности </a:t>
            </a:r>
            <a:endParaRPr lang="ru-RU" sz="2400" b="1" dirty="0" smtClean="0">
              <a:solidFill>
                <a:srgbClr val="002060"/>
              </a:solidFill>
            </a:endParaRPr>
          </a:p>
          <a:p>
            <a:endParaRPr lang="ru-RU" sz="2400" b="1" dirty="0">
              <a:solidFill>
                <a:srgbClr val="002060"/>
              </a:solidFill>
            </a:endParaRPr>
          </a:p>
          <a:p>
            <a:r>
              <a:rPr lang="ru-RU" sz="2400" b="1" dirty="0" smtClean="0">
                <a:solidFill>
                  <a:srgbClr val="002060"/>
                </a:solidFill>
              </a:rPr>
              <a:t>- </a:t>
            </a:r>
            <a:r>
              <a:rPr lang="ru-RU" sz="2400" b="1" dirty="0">
                <a:solidFill>
                  <a:srgbClr val="002060"/>
                </a:solidFill>
              </a:rPr>
              <a:t>наличие очевидного преобразования входа в </a:t>
            </a:r>
            <a:r>
              <a:rPr lang="ru-RU" sz="2400" b="1" dirty="0" smtClean="0">
                <a:solidFill>
                  <a:srgbClr val="002060"/>
                </a:solidFill>
              </a:rPr>
              <a:t>выход</a:t>
            </a:r>
            <a:endParaRPr lang="ru-RU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90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692696"/>
            <a:ext cx="9036496" cy="990600"/>
          </a:xfrm>
        </p:spPr>
        <p:txBody>
          <a:bodyPr>
            <a:noAutofit/>
          </a:bodyPr>
          <a:lstStyle/>
          <a:p>
            <a:r>
              <a:rPr lang="ru-RU" sz="3200" b="1" u="sng" dirty="0"/>
              <a:t>2.  По структуре </a:t>
            </a:r>
            <a:r>
              <a:rPr lang="ru-RU" sz="3200" b="1" u="sng" dirty="0" smtClean="0"/>
              <a:t>процессы подразделяют </a:t>
            </a:r>
            <a:r>
              <a:rPr lang="ru-RU" sz="3200" b="1" u="sng" dirty="0"/>
              <a:t>на: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b="1" i="1" dirty="0"/>
              <a:t>1) </a:t>
            </a:r>
            <a:r>
              <a:rPr lang="ru-RU" b="1" i="1" dirty="0" smtClean="0"/>
              <a:t>вертикальные</a:t>
            </a:r>
          </a:p>
          <a:p>
            <a:r>
              <a:rPr lang="ru-RU" b="1" i="1" dirty="0" smtClean="0"/>
              <a:t>2) </a:t>
            </a:r>
            <a:r>
              <a:rPr lang="ru-RU" b="1" i="1" dirty="0"/>
              <a:t>горизонтальные</a:t>
            </a:r>
            <a:endParaRPr lang="ru-RU" dirty="0"/>
          </a:p>
          <a:p>
            <a:pPr marL="0" indent="0">
              <a:buNone/>
            </a:pPr>
            <a:endParaRPr lang="ru-RU" b="1" i="1" dirty="0"/>
          </a:p>
          <a:p>
            <a:r>
              <a:rPr lang="ru-RU" dirty="0" smtClean="0"/>
              <a:t>отражают </a:t>
            </a:r>
            <a:r>
              <a:rPr lang="ru-RU" dirty="0"/>
              <a:t>деятельность организации по вертикали и соответствуют структуре взаимодействия руководителей, отделов, подразделений и служащих </a:t>
            </a:r>
            <a:r>
              <a:rPr lang="ru-RU" dirty="0" smtClean="0"/>
              <a:t>организации</a:t>
            </a:r>
          </a:p>
          <a:p>
            <a:endParaRPr lang="ru-RU" dirty="0"/>
          </a:p>
          <a:p>
            <a:r>
              <a:rPr lang="ru-RU" dirty="0"/>
              <a:t>пересекают по горизонтали деятельность организации, и представляет собой совокупность взаимосвязанных процессов, обеспечивающих финальные результаты, соответствующие интересам </a:t>
            </a:r>
            <a:r>
              <a:rPr lang="ru-RU" dirty="0" smtClean="0"/>
              <a:t>организации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5" name="Стрелка углом 4"/>
          <p:cNvSpPr/>
          <p:nvPr/>
        </p:nvSpPr>
        <p:spPr>
          <a:xfrm rot="5400000">
            <a:off x="3527884" y="1664804"/>
            <a:ext cx="1080120" cy="1152128"/>
          </a:xfrm>
          <a:prstGeom prst="ben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53635" y="2492896"/>
            <a:ext cx="720080" cy="2304256"/>
          </a:xfrm>
          <a:prstGeom prst="down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2508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84584" y="404664"/>
            <a:ext cx="10457616" cy="5832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67204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49" y="371474"/>
            <a:ext cx="7977249" cy="63698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05622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33400"/>
            <a:ext cx="8229600" cy="990600"/>
          </a:xfrm>
        </p:spPr>
        <p:txBody>
          <a:bodyPr>
            <a:noAutofit/>
          </a:bodyPr>
          <a:lstStyle/>
          <a:p>
            <a:pPr algn="ctr"/>
            <a:r>
              <a:rPr lang="ru-RU" sz="2800" b="1" u="sng" dirty="0" smtClean="0"/>
              <a:t>2. По </a:t>
            </a:r>
            <a:r>
              <a:rPr lang="ru-RU" sz="2800" b="1" u="sng" dirty="0"/>
              <a:t>структуре процессы подразделяют на: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i="1" dirty="0" smtClean="0"/>
              <a:t>(продолжение)</a:t>
            </a:r>
            <a:endParaRPr lang="ru-RU" sz="280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876800"/>
          </a:xfrm>
        </p:spPr>
        <p:txBody>
          <a:bodyPr/>
          <a:lstStyle/>
          <a:p>
            <a:pPr marL="0" indent="0">
              <a:buNone/>
            </a:pPr>
            <a:r>
              <a:rPr lang="ru-RU" sz="2800" b="1" i="1" dirty="0" smtClean="0"/>
              <a:t>3) </a:t>
            </a:r>
            <a:r>
              <a:rPr lang="ru-RU" sz="2800" b="1" i="1" dirty="0"/>
              <a:t>сквозные </a:t>
            </a:r>
            <a:r>
              <a:rPr lang="ru-RU" sz="2800" b="1" i="1" dirty="0" smtClean="0"/>
              <a:t>(=</a:t>
            </a:r>
            <a:r>
              <a:rPr lang="ru-RU" sz="2800" b="1" i="1" dirty="0" err="1" smtClean="0"/>
              <a:t>межфункциональные</a:t>
            </a:r>
            <a:r>
              <a:rPr lang="ru-RU" sz="2800" b="1" i="1" dirty="0" smtClean="0"/>
              <a:t>)</a:t>
            </a:r>
          </a:p>
          <a:p>
            <a:pPr marL="0" indent="0">
              <a:buNone/>
            </a:pPr>
            <a:endParaRPr lang="ru-RU" sz="2800" b="1" i="1" dirty="0" smtClean="0"/>
          </a:p>
          <a:p>
            <a:pPr marL="0" indent="0">
              <a:buNone/>
            </a:pPr>
            <a:r>
              <a:rPr lang="ru-RU" sz="2800" b="1" i="1" dirty="0" smtClean="0"/>
              <a:t>  процессы  подразделений   (=</a:t>
            </a:r>
            <a:r>
              <a:rPr lang="ru-RU" sz="2800" b="1" i="1" dirty="0" err="1" smtClean="0"/>
              <a:t>внутрифункциональные</a:t>
            </a:r>
            <a:r>
              <a:rPr lang="ru-RU" sz="2800" b="1" i="1" dirty="0" smtClean="0"/>
              <a:t>)</a:t>
            </a:r>
          </a:p>
          <a:p>
            <a:pPr marL="0" indent="0">
              <a:buNone/>
            </a:pPr>
            <a:endParaRPr lang="ru-RU" sz="2800" b="1" i="1" dirty="0" smtClean="0"/>
          </a:p>
          <a:p>
            <a:pPr marL="0" indent="0">
              <a:buNone/>
            </a:pPr>
            <a:r>
              <a:rPr lang="ru-RU" sz="2800" b="1" i="1" dirty="0" smtClean="0"/>
              <a:t>   и операции (=функции)</a:t>
            </a:r>
            <a:endParaRPr lang="ru-RU" sz="2800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1593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/>
              <a:t>3. </a:t>
            </a:r>
            <a:r>
              <a:rPr lang="ru-RU" sz="3200" b="1" u="sng" dirty="0"/>
              <a:t>По назначению</a:t>
            </a:r>
            <a:r>
              <a:rPr lang="ru-RU" sz="3200" u="sng" dirty="0"/>
              <a:t> (</a:t>
            </a:r>
            <a:r>
              <a:rPr lang="ru-RU" sz="3200" b="1" u="sng" dirty="0"/>
              <a:t>по степени их влияния на получение добавленной </a:t>
            </a:r>
            <a:r>
              <a:rPr lang="ru-RU" sz="3200" b="1" u="sng" dirty="0" smtClean="0"/>
              <a:t>ценности)</a:t>
            </a:r>
            <a:r>
              <a:rPr lang="ru-RU" sz="3200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b="1" i="1" dirty="0" smtClean="0"/>
          </a:p>
          <a:p>
            <a:r>
              <a:rPr lang="ru-RU" b="1" i="1" u="sng" dirty="0" err="1" smtClean="0"/>
              <a:t>основые</a:t>
            </a:r>
            <a:r>
              <a:rPr lang="ru-RU" b="1" i="1" u="sng" dirty="0" smtClean="0"/>
              <a:t> </a:t>
            </a:r>
            <a:r>
              <a:rPr lang="ru-RU" b="1" i="1" u="sng" dirty="0"/>
              <a:t>бизнес-процессы</a:t>
            </a:r>
            <a:r>
              <a:rPr lang="ru-RU" u="sng" dirty="0"/>
              <a:t> </a:t>
            </a:r>
            <a:r>
              <a:rPr lang="ru-RU" dirty="0"/>
              <a:t>(основные процессы, производственные процессы, процессы жизненного цикла, базовые процессы, главные процессы);</a:t>
            </a:r>
          </a:p>
          <a:p>
            <a:r>
              <a:rPr lang="ru-RU" b="1" i="1" u="sng" dirty="0"/>
              <a:t>обеспечивающие процессы </a:t>
            </a:r>
            <a:r>
              <a:rPr lang="ru-RU" dirty="0" smtClean="0"/>
              <a:t>(обеспечения </a:t>
            </a:r>
            <a:r>
              <a:rPr lang="ru-RU" dirty="0"/>
              <a:t>ресурсами, </a:t>
            </a:r>
            <a:r>
              <a:rPr lang="ru-RU" dirty="0" err="1" smtClean="0"/>
              <a:t>менеджменат</a:t>
            </a:r>
            <a:r>
              <a:rPr lang="ru-RU" dirty="0" smtClean="0"/>
              <a:t> </a:t>
            </a:r>
            <a:r>
              <a:rPr lang="ru-RU" dirty="0"/>
              <a:t>ресурсов, поддерживающие процессы, </a:t>
            </a:r>
            <a:r>
              <a:rPr lang="ru-RU" dirty="0" smtClean="0"/>
              <a:t>второстепенные, вспомогательные);</a:t>
            </a:r>
            <a:endParaRPr lang="ru-RU" dirty="0"/>
          </a:p>
          <a:p>
            <a:r>
              <a:rPr lang="ru-RU" b="1" i="1" u="sng" dirty="0"/>
              <a:t>процессы управления </a:t>
            </a:r>
            <a:r>
              <a:rPr lang="ru-RU" dirty="0"/>
              <a:t>(организационно-управленческие процессы, процессы </a:t>
            </a:r>
            <a:r>
              <a:rPr lang="ru-RU" dirty="0" smtClean="0"/>
              <a:t>менеджмента, </a:t>
            </a:r>
            <a:r>
              <a:rPr lang="ru-RU" dirty="0"/>
              <a:t>управленческой деятельности руководства)</a:t>
            </a:r>
          </a:p>
        </p:txBody>
      </p:sp>
    </p:spTree>
    <p:extLst>
      <p:ext uri="{BB962C8B-B14F-4D97-AF65-F5344CB8AC3E}">
        <p14:creationId xmlns:p14="http://schemas.microsoft.com/office/powerpoint/2010/main" val="696662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990600"/>
          </a:xfrm>
        </p:spPr>
        <p:txBody>
          <a:bodyPr>
            <a:noAutofit/>
          </a:bodyPr>
          <a:lstStyle/>
          <a:p>
            <a:r>
              <a:rPr lang="ru-RU" sz="2400" b="1" dirty="0"/>
              <a:t>Непосредственным результатом </a:t>
            </a:r>
            <a:r>
              <a:rPr lang="ru-RU" sz="2400" b="1" i="1" u="sng" dirty="0"/>
              <a:t>основных бизнес-процессов</a:t>
            </a:r>
            <a:r>
              <a:rPr lang="ru-RU" sz="2400" b="1" u="sng" dirty="0"/>
              <a:t> </a:t>
            </a:r>
            <a:r>
              <a:rPr lang="ru-RU" sz="2400" b="1" dirty="0" smtClean="0"/>
              <a:t>- </a:t>
            </a:r>
            <a:r>
              <a:rPr lang="ru-RU" sz="2400" b="1" dirty="0">
                <a:solidFill>
                  <a:srgbClr val="C00000"/>
                </a:solidFill>
              </a:rPr>
              <a:t>выпуск продукции </a:t>
            </a:r>
            <a:r>
              <a:rPr lang="ru-RU" sz="2400" b="1" dirty="0" smtClean="0"/>
              <a:t>для </a:t>
            </a:r>
            <a:r>
              <a:rPr lang="ru-RU" sz="2400" b="1" dirty="0"/>
              <a:t>удовлетворения потребностей внешних </a:t>
            </a:r>
            <a:r>
              <a:rPr lang="ru-RU" sz="2400" b="1" dirty="0" smtClean="0"/>
              <a:t>потребителей: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непосредственно </a:t>
            </a:r>
            <a:r>
              <a:rPr lang="ru-RU" dirty="0"/>
              <a:t>связаны с физическим созданием продукции, ее доставкой, а также с послепродажным сервисом</a:t>
            </a:r>
          </a:p>
          <a:p>
            <a:pPr lvl="0"/>
            <a:r>
              <a:rPr lang="ru-RU" dirty="0"/>
              <a:t>создают выходные (как конечные, так и промежуточные) результаты деятельности организации, </a:t>
            </a:r>
            <a:r>
              <a:rPr lang="ru-RU" i="1" dirty="0">
                <a:solidFill>
                  <a:srgbClr val="C00000"/>
                </a:solidFill>
              </a:rPr>
              <a:t>непосредственно добавляющие стоимость (ценность) </a:t>
            </a:r>
            <a:r>
              <a:rPr lang="ru-RU" i="1" dirty="0" smtClean="0">
                <a:solidFill>
                  <a:srgbClr val="C00000"/>
                </a:solidFill>
              </a:rPr>
              <a:t>продукции</a:t>
            </a:r>
            <a:endParaRPr lang="ru-RU" i="1" dirty="0">
              <a:solidFill>
                <a:srgbClr val="C00000"/>
              </a:solidFill>
            </a:endParaRPr>
          </a:p>
          <a:p>
            <a:pPr lvl="0"/>
            <a:r>
              <a:rPr lang="ru-RU" dirty="0"/>
              <a:t>образуют цепочку бизнес-системы </a:t>
            </a:r>
            <a:r>
              <a:rPr lang="ru-RU" dirty="0" smtClean="0"/>
              <a:t>организации и </a:t>
            </a:r>
            <a:r>
              <a:rPr lang="ru-RU" dirty="0"/>
              <a:t>определяют выходные результаты </a:t>
            </a:r>
            <a:r>
              <a:rPr lang="ru-RU" dirty="0" smtClean="0"/>
              <a:t>деятельности</a:t>
            </a:r>
            <a:endParaRPr lang="ru-RU" dirty="0"/>
          </a:p>
          <a:p>
            <a:pPr lvl="0"/>
            <a:r>
              <a:rPr lang="ru-RU" dirty="0"/>
              <a:t>кросс-функциональны </a:t>
            </a:r>
            <a:endParaRPr lang="ru-RU" dirty="0" smtClean="0"/>
          </a:p>
          <a:p>
            <a:pPr lvl="0"/>
            <a:r>
              <a:rPr lang="ru-RU" dirty="0" smtClean="0"/>
              <a:t>стратегически </a:t>
            </a:r>
            <a:r>
              <a:rPr lang="ru-RU" dirty="0"/>
              <a:t>важны для успешного бизнеса </a:t>
            </a:r>
            <a:r>
              <a:rPr lang="ru-RU" dirty="0" smtClean="0"/>
              <a:t>организации</a:t>
            </a:r>
            <a:endParaRPr lang="ru-RU" dirty="0"/>
          </a:p>
          <a:p>
            <a:pPr lvl="0"/>
            <a:r>
              <a:rPr lang="ru-RU" dirty="0"/>
              <a:t>через них реализуется миссия </a:t>
            </a:r>
            <a:r>
              <a:rPr lang="ru-RU" dirty="0" smtClean="0"/>
              <a:t>организации</a:t>
            </a:r>
          </a:p>
          <a:p>
            <a:pPr lvl="0"/>
            <a:r>
              <a:rPr lang="ru-RU" dirty="0" smtClean="0"/>
              <a:t>являются </a:t>
            </a:r>
            <a:r>
              <a:rPr lang="ru-RU" dirty="0"/>
              <a:t>наиболее </a:t>
            </a:r>
            <a:r>
              <a:rPr lang="ru-RU" dirty="0" smtClean="0"/>
              <a:t>консервативными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8460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925</TotalTime>
  <Words>688</Words>
  <Application>Microsoft Office PowerPoint</Application>
  <PresentationFormat>Экран (4:3)</PresentationFormat>
  <Paragraphs>103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Ясность</vt:lpstr>
      <vt:lpstr>КЛАССИФИКАЦИЯ ПРОЦЕССОВ</vt:lpstr>
      <vt:lpstr>Переход предприятия к процессно-ориентированному управлению предполагает:  </vt:lpstr>
      <vt:lpstr>Классификация процессов</vt:lpstr>
      <vt:lpstr>2.  По структуре процессы подразделяют на: </vt:lpstr>
      <vt:lpstr>Презентация PowerPoint</vt:lpstr>
      <vt:lpstr>Презентация PowerPoint</vt:lpstr>
      <vt:lpstr>2. По структуре процессы подразделяют на: (продолжение)</vt:lpstr>
      <vt:lpstr>3. По назначению (по степени их влияния на получение добавленной ценности):</vt:lpstr>
      <vt:lpstr>Непосредственным результатом основных бизнес-процессов - выпуск продукции для удовлетворения потребностей внешних потребителей:</vt:lpstr>
      <vt:lpstr>Презентация PowerPoint</vt:lpstr>
      <vt:lpstr>Обеспечивающие (или вспомогательные) процессы</vt:lpstr>
      <vt:lpstr>Процессы менеджмента</vt:lpstr>
      <vt:lpstr>Презентация PowerPoint</vt:lpstr>
      <vt:lpstr>4. Классификация согласно госстандарту  (ГОСТ Р ИСО серии 9001)</vt:lpstr>
      <vt:lpstr>5. Декомпозиция процессов по уровням:</vt:lpstr>
      <vt:lpstr>6. По взаимодействию:</vt:lpstr>
      <vt:lpstr>7. Классификация процессов по Д. Гарвину</vt:lpstr>
      <vt:lpstr>Поведенческие процессы - последовательность шагов, используемых для осуществления когнитивных и межличностных аспектов работы</vt:lpstr>
      <vt:lpstr>Процессы изменения</vt:lpstr>
      <vt:lpstr>Процессная модель Д. Гарвина</vt:lpstr>
      <vt:lpstr>Классификация бизнес-процессов по Гарвину Классификация бизнес-процессов по Портеру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КЛАССИФИКАЦИЯ ПРОЦЕССОВ</dc:title>
  <dc:creator>Grachev Anton</dc:creator>
  <cp:lastModifiedBy>adminMain</cp:lastModifiedBy>
  <cp:revision>30</cp:revision>
  <dcterms:created xsi:type="dcterms:W3CDTF">2016-03-16T12:04:15Z</dcterms:created>
  <dcterms:modified xsi:type="dcterms:W3CDTF">2022-04-11T07:00:03Z</dcterms:modified>
</cp:coreProperties>
</file>